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8" r:id="rId5"/>
    <p:sldId id="266" r:id="rId6"/>
    <p:sldId id="268" r:id="rId7"/>
    <p:sldId id="317" r:id="rId8"/>
    <p:sldId id="275" r:id="rId9"/>
    <p:sldId id="276" r:id="rId10"/>
    <p:sldId id="277" r:id="rId11"/>
    <p:sldId id="278" r:id="rId12"/>
    <p:sldId id="316" r:id="rId13"/>
    <p:sldId id="274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2" r:id="rId40"/>
    <p:sldId id="313" r:id="rId41"/>
    <p:sldId id="314" r:id="rId42"/>
    <p:sldId id="315" r:id="rId43"/>
    <p:sldId id="280" r:id="rId44"/>
    <p:sldId id="31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94723"/>
  </p:normalViewPr>
  <p:slideViewPr>
    <p:cSldViewPr snapToGrid="0">
      <p:cViewPr varScale="1">
        <p:scale>
          <a:sx n="86" d="100"/>
          <a:sy n="86" d="100"/>
        </p:scale>
        <p:origin x="4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7/24/2018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7/24/2018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30128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9361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3482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12470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629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3578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3537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736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9151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5289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</a:t>
            </a:r>
          </a:p>
          <a:p>
            <a:pPr lvl="6"/>
            <a:r>
              <a:t>Seventh</a:t>
            </a:r>
          </a:p>
          <a:p>
            <a:pPr lvl="7"/>
            <a:r>
              <a:t>Eighth</a:t>
            </a:r>
          </a:p>
          <a:p>
            <a:pPr lvl="8"/>
            <a:r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7/24/2018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1000" y="4538659"/>
            <a:ext cx="9270999" cy="88424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Topic: Types of Data and their sources</a:t>
            </a:r>
          </a:p>
          <a:p>
            <a:r>
              <a:rPr lang="en-US" dirty="0"/>
              <a:t>EQ: What are some differences between the two main types of data and their sources?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black">
          <a:xfrm>
            <a:off x="150156" y="1667998"/>
            <a:ext cx="7772400" cy="114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dirty="0">
                <a:solidFill>
                  <a:schemeClr val="tx2"/>
                </a:solidFill>
              </a:rPr>
              <a:t>What are primary sources?</a:t>
            </a:r>
            <a:r>
              <a:rPr lang="en-US" altLang="x-none" dirty="0"/>
              <a:t>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4969" y="2688295"/>
            <a:ext cx="11422062" cy="1789112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>
              <a:buFont typeface="Times New Roman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chemeClr val="tx2"/>
                </a:solidFill>
              </a:rPr>
              <a:t>Original records from the past recorded by people who were: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chemeClr val="tx2"/>
                </a:solidFill>
              </a:rPr>
              <a:t>Involved in the event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chemeClr val="tx2"/>
                </a:solidFill>
              </a:rPr>
              <a:t>Witnessed the event, OR</a:t>
            </a:r>
          </a:p>
          <a:p>
            <a:pPr marL="741363" lvl="1" indent="-284163">
              <a:buClr>
                <a:srgbClr val="D69B80"/>
              </a:buClr>
              <a:buFont typeface="Times New Roman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chemeClr val="tx2"/>
                </a:solidFill>
              </a:rPr>
              <a:t>Knew the persons involved in the event</a:t>
            </a:r>
          </a:p>
          <a:p>
            <a:pPr marL="341313" indent="-34131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  <a:p>
            <a:pPr marL="741363" lvl="1" indent="-28416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  <a:p>
            <a:pPr marL="741363" lvl="1" indent="-284163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black">
          <a:xfrm>
            <a:off x="422221" y="4572000"/>
            <a:ext cx="11990495" cy="2133600"/>
          </a:xfrm>
          <a:prstGeom prst="rect">
            <a:avLst/>
          </a:prstGeom>
          <a:ln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1313" indent="-341313">
              <a:spcBef>
                <a:spcPts val="800"/>
              </a:spcBef>
              <a:buFontTx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rgbClr val="000000"/>
                </a:solidFill>
                <a:latin typeface="+mn-lt"/>
              </a:rPr>
              <a:t>They can also be objects (artifacts) or visual evidence.</a:t>
            </a:r>
          </a:p>
          <a:p>
            <a:pPr marL="341313" indent="-341313">
              <a:spcBef>
                <a:spcPts val="800"/>
              </a:spcBef>
              <a:buFontTx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rgbClr val="000000"/>
                </a:solidFill>
                <a:latin typeface="+mn-lt"/>
              </a:rPr>
              <a:t>They give you an idea about what people alive at the time saw or thought about the event.</a:t>
            </a:r>
          </a:p>
          <a:p>
            <a:pPr marL="341313" indent="-341313">
              <a:spcBef>
                <a:spcPts val="800"/>
              </a:spcBef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sz="2400" dirty="0">
                <a:solidFill>
                  <a:srgbClr val="000000"/>
                </a:solidFill>
              </a:rPr>
              <a:t>Keep in mind that a primary source reflects only </a:t>
            </a:r>
            <a:r>
              <a:rPr lang="en-US" altLang="x-none" sz="2400" u="sng" dirty="0">
                <a:solidFill>
                  <a:srgbClr val="000000"/>
                </a:solidFill>
              </a:rPr>
              <a:t>one point of view</a:t>
            </a:r>
            <a:r>
              <a:rPr lang="en-US" altLang="x-none" sz="2400" dirty="0">
                <a:solidFill>
                  <a:srgbClr val="000000"/>
                </a:solidFill>
              </a:rPr>
              <a:t> and may contain a person’s </a:t>
            </a:r>
            <a:r>
              <a:rPr lang="en-US" altLang="x-none" sz="2400" i="1" dirty="0">
                <a:solidFill>
                  <a:srgbClr val="000000"/>
                </a:solidFill>
              </a:rPr>
              <a:t>bias </a:t>
            </a:r>
            <a:r>
              <a:rPr lang="en-US" altLang="x-none" sz="2400" dirty="0">
                <a:solidFill>
                  <a:srgbClr val="000000"/>
                </a:solidFill>
              </a:rPr>
              <a:t>(prejudice) toward an event.</a:t>
            </a:r>
          </a:p>
          <a:p>
            <a:pPr marL="341313" indent="-341313">
              <a:spcBef>
                <a:spcPts val="800"/>
              </a:spcBef>
              <a:buFontTx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x-none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56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038600"/>
            <a:ext cx="3657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362200"/>
            <a:ext cx="2413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2819400"/>
            <a:ext cx="2982913" cy="3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438400" y="6172201"/>
            <a:ext cx="4038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/>
              <a:t>Books, magazines, newspapers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172200" y="1752600"/>
            <a:ext cx="41148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Printed Publications</a:t>
            </a:r>
          </a:p>
        </p:txBody>
      </p:sp>
    </p:spTree>
    <p:extLst>
      <p:ext uri="{BB962C8B-B14F-4D97-AF65-F5344CB8AC3E}">
        <p14:creationId xmlns:p14="http://schemas.microsoft.com/office/powerpoint/2010/main" val="19603558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858000" y="1828800"/>
            <a:ext cx="34290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Personal Records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590800" y="6096001"/>
            <a:ext cx="3429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/>
              <a:t>Diaries, journals, records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724400"/>
            <a:ext cx="1646238" cy="164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743201"/>
            <a:ext cx="1931988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352800"/>
            <a:ext cx="1703388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64952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6934200" y="1828800"/>
            <a:ext cx="29718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Visual Materials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590800" y="6096001"/>
            <a:ext cx="5867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x-none"/>
              <a:t>Paintings, drawings, sculpture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57400"/>
            <a:ext cx="181768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429000"/>
            <a:ext cx="2274888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43201"/>
            <a:ext cx="2001838" cy="26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495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7162800" y="1905000"/>
            <a:ext cx="29718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Visual Materials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2667000" y="6019801"/>
            <a:ext cx="3657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x-none"/>
              <a:t>photographs, film, maps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33600"/>
            <a:ext cx="1714500" cy="164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3276600"/>
            <a:ext cx="25257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3581401"/>
            <a:ext cx="20542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94579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6172200" y="1828800"/>
            <a:ext cx="4267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Oral Histories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514600" y="5791200"/>
            <a:ext cx="7391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/>
              <a:t>Chronicles, memoirs, myths, legends passed down by word of mouth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2438401"/>
            <a:ext cx="2468563" cy="317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27622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85079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981201"/>
            <a:ext cx="270827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086600" y="1905000"/>
            <a:ext cx="3200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Songs and Poems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2895601"/>
            <a:ext cx="2035175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14600"/>
            <a:ext cx="1189038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7276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primary sources: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7620000" y="1828800"/>
            <a:ext cx="22860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750"/>
              </a:spcBef>
            </a:pPr>
            <a:r>
              <a:rPr lang="en-US" altLang="x-none" sz="2800">
                <a:solidFill>
                  <a:srgbClr val="993300"/>
                </a:solidFill>
              </a:rPr>
              <a:t>Artifacts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590800" y="5943601"/>
            <a:ext cx="3657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x-none"/>
              <a:t>Tools, ornaments, objects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52600"/>
            <a:ext cx="3505200" cy="275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43201"/>
            <a:ext cx="3817938" cy="316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08531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25366" y="505537"/>
            <a:ext cx="7772400" cy="1143000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sz="3600" dirty="0"/>
              <a:t>What are secondary sources?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49108" y="2139566"/>
            <a:ext cx="11285237" cy="342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dirty="0">
                <a:solidFill>
                  <a:schemeClr val="tx2"/>
                </a:solidFill>
                <a:latin typeface="+mn-lt"/>
              </a:rPr>
              <a:t>Secondary sources are made at a later time.</a:t>
            </a:r>
          </a:p>
          <a:p>
            <a:pPr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x-none" dirty="0">
                <a:solidFill>
                  <a:schemeClr val="tx2"/>
                </a:solidFill>
                <a:latin typeface="+mn-lt"/>
              </a:rPr>
              <a:t>They include written information by historians or others AFTER an event has taken place.</a:t>
            </a:r>
            <a:endParaRPr lang="en-US" altLang="x-none" dirty="0">
              <a:latin typeface="+mn-lt"/>
            </a:endParaRPr>
          </a:p>
          <a:p>
            <a:pPr>
              <a:spcBef>
                <a:spcPts val="800"/>
              </a:spcBef>
              <a:buBlip>
                <a:blip r:embed="rId3"/>
              </a:buBlip>
            </a:pPr>
            <a:r>
              <a:rPr lang="en-US" altLang="x-none" dirty="0">
                <a:latin typeface="+mn-lt"/>
              </a:rPr>
              <a:t>Although they can be useful and reliable, they cannot reflect what people who lived at the time thought or felt about the event.</a:t>
            </a:r>
          </a:p>
          <a:p>
            <a:pPr>
              <a:spcBef>
                <a:spcPts val="800"/>
              </a:spcBef>
              <a:buBlip>
                <a:blip r:embed="rId3"/>
              </a:buBlip>
            </a:pPr>
            <a:r>
              <a:rPr lang="en-US" altLang="x-none" dirty="0">
                <a:latin typeface="+mn-lt"/>
              </a:rPr>
              <a:t>But they can represent a more fair account of the event because they can include more than one point of view, or may include information that was unavailable at the time of the event.</a:t>
            </a:r>
          </a:p>
        </p:txBody>
      </p:sp>
    </p:spTree>
    <p:extLst>
      <p:ext uri="{BB962C8B-B14F-4D97-AF65-F5344CB8AC3E}">
        <p14:creationId xmlns:p14="http://schemas.microsoft.com/office/powerpoint/2010/main" val="46315060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secondary sources: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743200" y="4800600"/>
            <a:ext cx="3657600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 dirty="0"/>
              <a:t>Textbooks, biographies, histories, newspaper report by someone </a:t>
            </a:r>
            <a:r>
              <a:rPr lang="en-US" altLang="x-none" b="1" u="sng" dirty="0"/>
              <a:t>who was not present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905000"/>
            <a:ext cx="3089275" cy="190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178593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828801"/>
            <a:ext cx="2057400" cy="36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648200"/>
            <a:ext cx="1531938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1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466343"/>
            <a:ext cx="12090400" cy="943357"/>
          </a:xfrm>
        </p:spPr>
        <p:txBody>
          <a:bodyPr/>
          <a:lstStyle/>
          <a:p>
            <a:r>
              <a:rPr lang="en-US" dirty="0"/>
              <a:t>The Judging Standards for this unit (aka - How You will be Assessed!)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912"/>
            <a:ext cx="12192000" cy="552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655"/>
            <a:ext cx="12192000" cy="1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157"/>
            <a:ext cx="12192000" cy="1225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1728"/>
            <a:ext cx="12192000" cy="140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379413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/>
              <a:t>Examples of secondary sources: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28800"/>
            <a:ext cx="3227388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6553200" y="5181600"/>
            <a:ext cx="36576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 altLang="x-none"/>
              <a:t>Charts, graphs, or images created AFTER the time period.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1905000"/>
            <a:ext cx="2563813" cy="212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124200"/>
            <a:ext cx="20002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3334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3928" y="1691515"/>
            <a:ext cx="8958072" cy="1368678"/>
          </a:xfrm>
        </p:spPr>
        <p:txBody>
          <a:bodyPr anchor="ctr"/>
          <a:lstStyle/>
          <a:p>
            <a:r>
              <a:rPr lang="en-GB" altLang="x-none" sz="4400">
                <a:latin typeface="Britannic Bold" charset="0"/>
              </a:rPr>
              <a:t>Primary Vs Secondary Challenge!!</a:t>
            </a:r>
            <a:r>
              <a:rPr lang="en-GB" altLang="x-none" sz="4400"/>
              <a:t> 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02864" y="2840737"/>
            <a:ext cx="9089136" cy="1417320"/>
          </a:xfrm>
        </p:spPr>
        <p:txBody>
          <a:bodyPr>
            <a:normAutofit lnSpcReduction="10000"/>
          </a:bodyPr>
          <a:lstStyle/>
          <a:p>
            <a:r>
              <a:rPr lang="en-GB" altLang="x-none" sz="3200" dirty="0">
                <a:latin typeface="Britannic Bold" charset="0"/>
              </a:rPr>
              <a:t>One side of room is Primary and the other side is Secondary. Pick a side of the room you think the answer is.</a:t>
            </a:r>
            <a:endParaRPr lang="en-GB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17435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1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An extract from a news paper written in November 1939…</a:t>
            </a:r>
          </a:p>
          <a:p>
            <a:endParaRPr lang="en-GB" altLang="x-none">
              <a:latin typeface="Britannic Bold" charset="0"/>
            </a:endParaRPr>
          </a:p>
        </p:txBody>
      </p:sp>
      <p:pic>
        <p:nvPicPr>
          <p:cNvPr id="3076" name="Picture 4" descr="MM900254494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3357563"/>
            <a:ext cx="4608513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1188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2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news article written in October 1953 about life in 1939…</a:t>
            </a:r>
            <a:r>
              <a:rPr lang="en-GB" altLang="x-none"/>
              <a:t> </a:t>
            </a:r>
          </a:p>
        </p:txBody>
      </p:sp>
      <p:pic>
        <p:nvPicPr>
          <p:cNvPr id="7173" name="Picture 5" descr="MC900234426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5" y="2852739"/>
            <a:ext cx="3816350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Secondary!</a:t>
            </a:r>
          </a:p>
        </p:txBody>
      </p:sp>
    </p:spTree>
    <p:extLst>
      <p:ext uri="{BB962C8B-B14F-4D97-AF65-F5344CB8AC3E}">
        <p14:creationId xmlns:p14="http://schemas.microsoft.com/office/powerpoint/2010/main" val="20153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3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TV documentary from 2012 about Hitler’s rise to power…</a:t>
            </a:r>
          </a:p>
        </p:txBody>
      </p:sp>
      <p:pic>
        <p:nvPicPr>
          <p:cNvPr id="9220" name="Picture 4" descr="MC90014932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4" y="3213100"/>
            <a:ext cx="3887787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Secondary!</a:t>
            </a:r>
          </a:p>
        </p:txBody>
      </p:sp>
    </p:spTree>
    <p:extLst>
      <p:ext uri="{BB962C8B-B14F-4D97-AF65-F5344CB8AC3E}">
        <p14:creationId xmlns:p14="http://schemas.microsoft.com/office/powerpoint/2010/main" val="19790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4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painting about the war painted in 1943…</a:t>
            </a:r>
          </a:p>
          <a:p>
            <a:endParaRPr lang="en-GB" altLang="x-none">
              <a:latin typeface="Britannic Bold" charset="0"/>
            </a:endParaRPr>
          </a:p>
        </p:txBody>
      </p:sp>
      <p:pic>
        <p:nvPicPr>
          <p:cNvPr id="12294" name="Picture 6" descr="MP900309017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86" y="3018346"/>
            <a:ext cx="24193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3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3164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998464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5998464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Summary:</a:t>
            </a:r>
          </a:p>
        </p:txBody>
      </p:sp>
    </p:spTree>
    <p:extLst>
      <p:ext uri="{BB962C8B-B14F-4D97-AF65-F5344CB8AC3E}">
        <p14:creationId xmlns:p14="http://schemas.microsoft.com/office/powerpoint/2010/main" val="4218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5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>
                <a:latin typeface="Britannic Bold" charset="0"/>
              </a:rPr>
              <a:t>A 1999 panel discussing the impact of the war on Australian industry…</a:t>
            </a:r>
          </a:p>
          <a:p>
            <a:endParaRPr lang="en-GB" altLang="x-none" dirty="0">
              <a:latin typeface="Britannic Bold" charset="0"/>
            </a:endParaRPr>
          </a:p>
        </p:txBody>
      </p:sp>
      <p:pic>
        <p:nvPicPr>
          <p:cNvPr id="15366" name="Picture 6" descr="MC90025025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9"/>
            <a:ext cx="3486150" cy="327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3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Secondary!</a:t>
            </a:r>
          </a:p>
        </p:txBody>
      </p:sp>
    </p:spTree>
    <p:extLst>
      <p:ext uri="{BB962C8B-B14F-4D97-AF65-F5344CB8AC3E}">
        <p14:creationId xmlns:p14="http://schemas.microsoft.com/office/powerpoint/2010/main" val="12644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6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Filmed footage of the site of a blitz bombing…</a:t>
            </a:r>
          </a:p>
        </p:txBody>
      </p:sp>
      <p:pic>
        <p:nvPicPr>
          <p:cNvPr id="17416" name="Picture 8" descr="MP90040491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2852739"/>
            <a:ext cx="3560762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7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15830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7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letter from a soldier to his wife dated 17</a:t>
            </a:r>
            <a:r>
              <a:rPr lang="en-GB" altLang="x-none" baseline="30000">
                <a:latin typeface="Britannic Bold" charset="0"/>
              </a:rPr>
              <a:t>th</a:t>
            </a:r>
            <a:r>
              <a:rPr lang="en-GB" altLang="x-none">
                <a:latin typeface="Britannic Bold" charset="0"/>
              </a:rPr>
              <a:t> June 1941…</a:t>
            </a:r>
          </a:p>
        </p:txBody>
      </p:sp>
      <p:pic>
        <p:nvPicPr>
          <p:cNvPr id="19460" name="Picture 4" descr="MC90015003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4" y="2997201"/>
            <a:ext cx="4321175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88131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9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1939 Census…</a:t>
            </a:r>
          </a:p>
        </p:txBody>
      </p:sp>
      <p:pic>
        <p:nvPicPr>
          <p:cNvPr id="23556" name="Picture 4" descr="MP90030903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2708276"/>
            <a:ext cx="3657600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Primary!</a:t>
            </a:r>
          </a:p>
        </p:txBody>
      </p:sp>
    </p:spTree>
    <p:extLst>
      <p:ext uri="{BB962C8B-B14F-4D97-AF65-F5344CB8AC3E}">
        <p14:creationId xmlns:p14="http://schemas.microsoft.com/office/powerpoint/2010/main" val="79222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Source 10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A photograph of war veterans taken in 2003…</a:t>
            </a:r>
          </a:p>
          <a:p>
            <a:endParaRPr lang="en-GB" altLang="x-none">
              <a:latin typeface="Britannic Bold" charset="0"/>
            </a:endParaRPr>
          </a:p>
        </p:txBody>
      </p:sp>
      <p:pic>
        <p:nvPicPr>
          <p:cNvPr id="25607" name="Picture 7" descr="MP900438755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2636838"/>
            <a:ext cx="4268787" cy="320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>
                <a:latin typeface="Britannic Bold" charset="0"/>
              </a:rPr>
              <a:t>The answer is…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GB" altLang="x-none" sz="9600" b="1">
                <a:latin typeface="Britannic Bold" charset="0"/>
              </a:rPr>
              <a:t>Secondary!</a:t>
            </a:r>
          </a:p>
        </p:txBody>
      </p:sp>
    </p:spTree>
    <p:extLst>
      <p:ext uri="{BB962C8B-B14F-4D97-AF65-F5344CB8AC3E}">
        <p14:creationId xmlns:p14="http://schemas.microsoft.com/office/powerpoint/2010/main" val="81358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705" y="2758666"/>
            <a:ext cx="7593187" cy="30469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Data are observations or facts </a:t>
            </a:r>
          </a:p>
          <a:p>
            <a:pPr algn="ctr"/>
            <a:endParaRPr lang="en-AU" sz="3200" dirty="0"/>
          </a:p>
          <a:p>
            <a:pPr algn="ctr"/>
            <a:r>
              <a:rPr lang="en-AU" sz="3200" dirty="0"/>
              <a:t>When collected, organised and evaluated, it becomes information</a:t>
            </a:r>
          </a:p>
          <a:p>
            <a:pPr algn="ctr"/>
            <a:endParaRPr lang="en-AU" sz="3200" dirty="0"/>
          </a:p>
          <a:p>
            <a:pPr algn="ctr"/>
            <a:r>
              <a:rPr lang="en-AU" sz="3200" dirty="0"/>
              <a:t>Data can either be: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2773" y="1922703"/>
            <a:ext cx="6595053" cy="646331"/>
          </a:xfrm>
          <a:prstGeom prst="rect">
            <a:avLst/>
          </a:prstGeom>
          <a:solidFill>
            <a:srgbClr val="CCFF66"/>
          </a:solidFill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What is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631" y="6273225"/>
            <a:ext cx="3843844" cy="5847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Categorical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59921" y="6273224"/>
            <a:ext cx="3843844" cy="5847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Numerical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4222475" y="5805654"/>
            <a:ext cx="476457" cy="305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8187799" y="5805654"/>
            <a:ext cx="262118" cy="305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490727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977900"/>
            <a:ext cx="14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977900"/>
            <a:ext cx="1219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8845994">
            <a:off x="1520211" y="5114600"/>
            <a:ext cx="981068" cy="527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4976" y="4547616"/>
            <a:ext cx="589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Complete your summary by answering the EQ</a:t>
            </a:r>
          </a:p>
        </p:txBody>
      </p:sp>
    </p:spTree>
    <p:extLst>
      <p:ext uri="{BB962C8B-B14F-4D97-AF65-F5344CB8AC3E}">
        <p14:creationId xmlns:p14="http://schemas.microsoft.com/office/powerpoint/2010/main" val="1348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Homework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752" y="2353056"/>
            <a:ext cx="84085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/>
              <a:t>Review Notes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Primary and Secondary sources worksheet</a:t>
            </a:r>
          </a:p>
        </p:txBody>
      </p:sp>
    </p:spTree>
    <p:extLst>
      <p:ext uri="{BB962C8B-B14F-4D97-AF65-F5344CB8AC3E}">
        <p14:creationId xmlns:p14="http://schemas.microsoft.com/office/powerpoint/2010/main" val="15378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11399" y="2047622"/>
            <a:ext cx="3396211" cy="461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DATA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3045E5-BE7A-4CDF-A606-AA950C08A2A7}"/>
              </a:ext>
            </a:extLst>
          </p:cNvPr>
          <p:cNvSpPr txBox="1"/>
          <p:nvPr/>
        </p:nvSpPr>
        <p:spPr>
          <a:xfrm>
            <a:off x="1759990" y="2863500"/>
            <a:ext cx="3396211" cy="4615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Categorical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D39462-624E-40E8-B075-9D71F37236C9}"/>
              </a:ext>
            </a:extLst>
          </p:cNvPr>
          <p:cNvSpPr txBox="1"/>
          <p:nvPr/>
        </p:nvSpPr>
        <p:spPr>
          <a:xfrm>
            <a:off x="7080944" y="2863501"/>
            <a:ext cx="3396211" cy="461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Numerical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FC5313-953F-490C-8956-98F243ABAD95}"/>
              </a:ext>
            </a:extLst>
          </p:cNvPr>
          <p:cNvCxnSpPr>
            <a:cxnSpLocks/>
          </p:cNvCxnSpPr>
          <p:nvPr/>
        </p:nvCxnSpPr>
        <p:spPr>
          <a:xfrm>
            <a:off x="7338191" y="2509159"/>
            <a:ext cx="138400" cy="354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382563-9143-49AF-8182-2C6773EFE15C}"/>
              </a:ext>
            </a:extLst>
          </p:cNvPr>
          <p:cNvCxnSpPr>
            <a:cxnSpLocks/>
          </p:cNvCxnSpPr>
          <p:nvPr/>
        </p:nvCxnSpPr>
        <p:spPr>
          <a:xfrm flipH="1">
            <a:off x="4393898" y="2500515"/>
            <a:ext cx="212985" cy="355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76D68A4-5B5F-446A-A2E0-C96CCAD4D320}"/>
              </a:ext>
            </a:extLst>
          </p:cNvPr>
          <p:cNvSpPr txBox="1"/>
          <p:nvPr/>
        </p:nvSpPr>
        <p:spPr>
          <a:xfrm>
            <a:off x="1759990" y="3578696"/>
            <a:ext cx="3396211" cy="3045962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dirty="0">
                <a:solidFill>
                  <a:prstClr val="black"/>
                </a:solidFill>
              </a:rPr>
              <a:t>This type of data is represented by </a:t>
            </a:r>
            <a:r>
              <a:rPr lang="en-AU" sz="2399" b="1" dirty="0">
                <a:solidFill>
                  <a:prstClr val="black"/>
                </a:solidFill>
              </a:rPr>
              <a:t>categories</a:t>
            </a:r>
          </a:p>
          <a:p>
            <a:pPr algn="ctr" defTabSz="914126"/>
            <a:endParaRPr lang="en-AU" sz="2399" b="1" dirty="0">
              <a:solidFill>
                <a:prstClr val="black"/>
              </a:solidFill>
            </a:endParaRPr>
          </a:p>
          <a:p>
            <a:pPr algn="ctr" defTabSz="914126"/>
            <a:r>
              <a:rPr lang="en-AU" sz="2399" dirty="0">
                <a:solidFill>
                  <a:prstClr val="black"/>
                </a:solidFill>
              </a:rPr>
              <a:t>Example: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</a:rPr>
              <a:t>Country (Canada, Australia)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</a:rPr>
              <a:t>Eye </a:t>
            </a:r>
            <a:r>
              <a:rPr lang="en-US" sz="2399" dirty="0" err="1">
                <a:solidFill>
                  <a:prstClr val="black"/>
                </a:solidFill>
              </a:rPr>
              <a:t>Colour</a:t>
            </a:r>
            <a:r>
              <a:rPr lang="en-US" sz="2399" dirty="0">
                <a:solidFill>
                  <a:prstClr val="black"/>
                </a:solidFill>
              </a:rPr>
              <a:t> (blue, brown)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67D0B-E9A0-4812-879D-F465B9BA9330}"/>
              </a:ext>
            </a:extLst>
          </p:cNvPr>
          <p:cNvSpPr txBox="1"/>
          <p:nvPr/>
        </p:nvSpPr>
        <p:spPr>
          <a:xfrm>
            <a:off x="7080943" y="3578696"/>
            <a:ext cx="3396211" cy="304698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400" dirty="0">
                <a:solidFill>
                  <a:prstClr val="black"/>
                </a:solidFill>
              </a:rPr>
              <a:t>This type of data is represented by </a:t>
            </a:r>
            <a:r>
              <a:rPr lang="en-AU" sz="2400" b="1" dirty="0">
                <a:solidFill>
                  <a:prstClr val="black"/>
                </a:solidFill>
              </a:rPr>
              <a:t>numbers</a:t>
            </a:r>
          </a:p>
          <a:p>
            <a:pPr algn="ctr" defTabSz="914126"/>
            <a:endParaRPr lang="en-AU" sz="2400" b="1" dirty="0">
              <a:solidFill>
                <a:prstClr val="black"/>
              </a:solidFill>
            </a:endParaRPr>
          </a:p>
          <a:p>
            <a:pPr algn="ctr" defTabSz="914126"/>
            <a:r>
              <a:rPr lang="en-AU" sz="2400" dirty="0">
                <a:solidFill>
                  <a:prstClr val="black"/>
                </a:solidFill>
              </a:rPr>
              <a:t>Example:</a:t>
            </a:r>
          </a:p>
          <a:p>
            <a:pPr algn="ctr" defTabSz="914126"/>
            <a:r>
              <a:rPr lang="en-US" sz="2400" dirty="0">
                <a:solidFill>
                  <a:prstClr val="black"/>
                </a:solidFill>
              </a:rPr>
              <a:t>Height (2m, 1.4m, 0.9m)</a:t>
            </a:r>
          </a:p>
          <a:p>
            <a:pPr algn="ctr" defTabSz="914126"/>
            <a:r>
              <a:rPr lang="en-US" sz="2400" dirty="0">
                <a:solidFill>
                  <a:prstClr val="black"/>
                </a:solidFill>
              </a:rPr>
              <a:t>Temperature (23°C)</a:t>
            </a:r>
          </a:p>
          <a:p>
            <a:pPr algn="ctr" defTabSz="914126"/>
            <a:r>
              <a:rPr lang="en-US" sz="2400" dirty="0">
                <a:solidFill>
                  <a:prstClr val="black"/>
                </a:solidFill>
              </a:rPr>
              <a:t>Number of people in our classroom</a:t>
            </a:r>
          </a:p>
        </p:txBody>
      </p:sp>
    </p:spTree>
    <p:extLst>
      <p:ext uri="{BB962C8B-B14F-4D97-AF65-F5344CB8AC3E}">
        <p14:creationId xmlns:p14="http://schemas.microsoft.com/office/powerpoint/2010/main" val="15636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9784" y="2021588"/>
            <a:ext cx="4383741" cy="461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Examples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2644B-1D28-4D64-8530-B5C84933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44" y="4534612"/>
            <a:ext cx="7987881" cy="223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59416"/>
                  </p:ext>
                </p:extLst>
              </p:nvPr>
            </p:nvGraphicFramePr>
            <p:xfrm>
              <a:off x="2067030" y="2756939"/>
              <a:ext cx="8057940" cy="12346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0289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289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2346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distance between towns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The distance would be a number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u="sng" dirty="0"/>
                            <a:t>Numerical</a:t>
                          </a:r>
                          <a:r>
                            <a:rPr lang="en-US" dirty="0"/>
                            <a:t> Data</a:t>
                          </a:r>
                        </a:p>
                      </a:txBody>
                      <a:tcPr>
                        <a:blipFill>
                          <a:blip r:embed="rId3"/>
                          <a:tile tx="0" ty="0" sx="100000" sy="100000" flip="none" algn="tl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Year 7 subject list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The subject list would be </a:t>
                          </a:r>
                          <a:r>
                            <a:rPr lang="en-US" dirty="0" err="1"/>
                            <a:t>Maths</a:t>
                          </a:r>
                          <a:r>
                            <a:rPr lang="en-US" dirty="0"/>
                            <a:t>, etc..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∴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u="sng" dirty="0"/>
                            <a:t>Categorical</a:t>
                          </a:r>
                          <a:r>
                            <a:rPr lang="en-US" u="none" baseline="0" dirty="0"/>
                            <a:t> Data (no numbers)</a:t>
                          </a:r>
                          <a:endParaRPr lang="en-US" dirty="0"/>
                        </a:p>
                      </a:txBody>
                      <a:tcPr>
                        <a:blipFill>
                          <a:blip r:embed="rId3"/>
                          <a:tile tx="0" ty="0" sx="100000" sy="100000" flip="none" algn="tl"/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59416"/>
                  </p:ext>
                </p:extLst>
              </p:nvPr>
            </p:nvGraphicFramePr>
            <p:xfrm>
              <a:off x="2067030" y="2756939"/>
              <a:ext cx="8057940" cy="12346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028970"/>
                    <a:gridCol w="4028970"/>
                  </a:tblGrid>
                  <a:tr h="1234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t="-2463" r="-100151" b="-3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463" r="-151" b="-394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764AE20-3B47-493A-8920-3256BC2F1759}"/>
              </a:ext>
            </a:extLst>
          </p:cNvPr>
          <p:cNvSpPr/>
          <p:nvPr/>
        </p:nvSpPr>
        <p:spPr>
          <a:xfrm>
            <a:off x="2067030" y="3156678"/>
            <a:ext cx="3994357" cy="890163"/>
          </a:xfrm>
          <a:prstGeom prst="rect">
            <a:avLst/>
          </a:prstGeom>
          <a:solidFill>
            <a:srgbClr val="D4EFFC"/>
          </a:solidFill>
          <a:ln>
            <a:solidFill>
              <a:srgbClr val="D4E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792DB-DC4A-4615-BA27-FDAD90ADBE94}"/>
              </a:ext>
            </a:extLst>
          </p:cNvPr>
          <p:cNvSpPr/>
          <p:nvPr/>
        </p:nvSpPr>
        <p:spPr>
          <a:xfrm>
            <a:off x="6061387" y="3156678"/>
            <a:ext cx="4063583" cy="890163"/>
          </a:xfrm>
          <a:prstGeom prst="rect">
            <a:avLst/>
          </a:prstGeom>
          <a:solidFill>
            <a:srgbClr val="D4EFFC"/>
          </a:solidFill>
          <a:ln>
            <a:solidFill>
              <a:srgbClr val="D4E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279400" y="4534612"/>
            <a:ext cx="1428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Your turn: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098" y="1935978"/>
            <a:ext cx="3396211" cy="461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DATA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045E5-BE7A-4CDF-A606-AA950C08A2A7}"/>
              </a:ext>
            </a:extLst>
          </p:cNvPr>
          <p:cNvSpPr txBox="1"/>
          <p:nvPr/>
        </p:nvSpPr>
        <p:spPr>
          <a:xfrm>
            <a:off x="4705098" y="2882654"/>
            <a:ext cx="3396211" cy="4615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Numerical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382563-9143-49AF-8182-2C6773EFE15C}"/>
              </a:ext>
            </a:extLst>
          </p:cNvPr>
          <p:cNvCxnSpPr>
            <a:cxnSpLocks/>
          </p:cNvCxnSpPr>
          <p:nvPr/>
        </p:nvCxnSpPr>
        <p:spPr>
          <a:xfrm flipH="1">
            <a:off x="6423881" y="2441815"/>
            <a:ext cx="1" cy="404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347F7-4101-4A92-B9A3-A0C5B2C4A934}"/>
              </a:ext>
            </a:extLst>
          </p:cNvPr>
          <p:cNvSpPr txBox="1"/>
          <p:nvPr/>
        </p:nvSpPr>
        <p:spPr>
          <a:xfrm>
            <a:off x="1757562" y="3780193"/>
            <a:ext cx="3396211" cy="4615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Discrete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B1B64-9A5C-4634-AB22-79976470F052}"/>
              </a:ext>
            </a:extLst>
          </p:cNvPr>
          <p:cNvSpPr txBox="1"/>
          <p:nvPr/>
        </p:nvSpPr>
        <p:spPr>
          <a:xfrm>
            <a:off x="7750822" y="3780193"/>
            <a:ext cx="3396211" cy="4615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Continuous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A3CE40-F9B7-43E9-9DCB-618E4BB0201C}"/>
              </a:ext>
            </a:extLst>
          </p:cNvPr>
          <p:cNvCxnSpPr>
            <a:cxnSpLocks/>
          </p:cNvCxnSpPr>
          <p:nvPr/>
        </p:nvCxnSpPr>
        <p:spPr>
          <a:xfrm flipH="1">
            <a:off x="4949056" y="3367631"/>
            <a:ext cx="1" cy="404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DAA688-E476-48EA-A47F-2D2D58BE9279}"/>
              </a:ext>
            </a:extLst>
          </p:cNvPr>
          <p:cNvCxnSpPr>
            <a:cxnSpLocks/>
          </p:cNvCxnSpPr>
          <p:nvPr/>
        </p:nvCxnSpPr>
        <p:spPr>
          <a:xfrm flipH="1">
            <a:off x="7886466" y="3367630"/>
            <a:ext cx="1" cy="404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54818-9FB9-46D1-9DFC-38D82C377D85}"/>
              </a:ext>
            </a:extLst>
          </p:cNvPr>
          <p:cNvSpPr txBox="1"/>
          <p:nvPr/>
        </p:nvSpPr>
        <p:spPr>
          <a:xfrm>
            <a:off x="1766286" y="4436145"/>
            <a:ext cx="3396211" cy="23075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This type of data is </a:t>
            </a:r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counted</a:t>
            </a:r>
          </a:p>
          <a:p>
            <a:pPr algn="ctr" defTabSz="914126"/>
            <a:endParaRPr lang="en-AU" sz="2399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TVs in the house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Number of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4E6CD-0227-43D4-A9D6-34C863D63EB3}"/>
              </a:ext>
            </a:extLst>
          </p:cNvPr>
          <p:cNvSpPr txBox="1"/>
          <p:nvPr/>
        </p:nvSpPr>
        <p:spPr>
          <a:xfrm>
            <a:off x="7750821" y="4436145"/>
            <a:ext cx="3396211" cy="2307555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This type of data is </a:t>
            </a:r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measured</a:t>
            </a:r>
          </a:p>
          <a:p>
            <a:pPr algn="ctr" defTabSz="914126"/>
            <a:endParaRPr lang="en-AU" sz="2399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126"/>
            <a:r>
              <a:rPr lang="en-AU" sz="2399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Weight</a:t>
            </a:r>
          </a:p>
          <a:p>
            <a:pPr algn="ctr"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Time to run 100m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" y="1935979"/>
            <a:ext cx="401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Furthermore, Numerical can be broken down into two sub-types (both still dealing with </a:t>
            </a:r>
            <a:r>
              <a:rPr lang="en-US" sz="2400" b="1" u="sng" dirty="0"/>
              <a:t>numbers</a:t>
            </a:r>
            <a:r>
              <a:rPr lang="en-US" sz="2400" b="1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5682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24357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 and Their Sources</a:t>
            </a:r>
            <a:br>
              <a:rPr lang="en-US" dirty="0"/>
            </a:br>
            <a:r>
              <a:rPr lang="en-US" dirty="0"/>
              <a:t>EQ: </a:t>
            </a:r>
            <a:r>
              <a:rPr lang="en-US" sz="2900" dirty="0"/>
              <a:t>What are some differences between the two main types of data and their sources?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2316" y="2339578"/>
            <a:ext cx="5011907" cy="461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126"/>
            <a:r>
              <a:rPr lang="en-AU" sz="2399" b="1" dirty="0">
                <a:solidFill>
                  <a:prstClr val="black"/>
                </a:solidFill>
                <a:latin typeface="Calibri" panose="020F0502020204030204"/>
              </a:rPr>
              <a:t>Examples</a:t>
            </a:r>
            <a:endParaRPr lang="en-US" sz="23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9BDC74-0F5C-45E4-ABDF-82F0494C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9" y="3467100"/>
            <a:ext cx="10329470" cy="260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6900" y="3362693"/>
            <a:ext cx="177415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numerical</a:t>
            </a:r>
          </a:p>
        </p:txBody>
      </p:sp>
    </p:spTree>
    <p:extLst>
      <p:ext uri="{BB962C8B-B14F-4D97-AF65-F5344CB8AC3E}">
        <p14:creationId xmlns:p14="http://schemas.microsoft.com/office/powerpoint/2010/main" val="15373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3" y="441959"/>
            <a:ext cx="9628632" cy="1362113"/>
          </a:xfrm>
        </p:spPr>
        <p:txBody>
          <a:bodyPr/>
          <a:lstStyle/>
          <a:p>
            <a:r>
              <a:rPr lang="en-US" dirty="0"/>
              <a:t>Combined Practice </a:t>
            </a:r>
            <a:r>
              <a:rPr lang="mr-IN" dirty="0"/>
              <a:t>–</a:t>
            </a:r>
            <a:r>
              <a:rPr lang="en-US" dirty="0"/>
              <a:t> LHS of INB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3" y="2263412"/>
            <a:ext cx="9407289" cy="3674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9808" y="2999232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Categorical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7022" y="3368564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7728" y="3776258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0192" y="4270034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1102" y="4672215"/>
            <a:ext cx="9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1102" y="5408035"/>
            <a:ext cx="9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0416" y="5041547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</p:txBody>
      </p:sp>
    </p:spTree>
    <p:extLst>
      <p:ext uri="{BB962C8B-B14F-4D97-AF65-F5344CB8AC3E}">
        <p14:creationId xmlns:p14="http://schemas.microsoft.com/office/powerpoint/2010/main" val="668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789</Words>
  <Application>Microsoft Office PowerPoint</Application>
  <PresentationFormat>Widescreen</PresentationFormat>
  <Paragraphs>152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Britannic Bold</vt:lpstr>
      <vt:lpstr>Calibri</vt:lpstr>
      <vt:lpstr>Cambria Math</vt:lpstr>
      <vt:lpstr>Lucida Sans Unicode</vt:lpstr>
      <vt:lpstr>Mangal</vt:lpstr>
      <vt:lpstr>Times New Roman</vt:lpstr>
      <vt:lpstr>Wingdings</vt:lpstr>
      <vt:lpstr>Education 16x9</vt:lpstr>
      <vt:lpstr>Statistical Analysis</vt:lpstr>
      <vt:lpstr>The Judging Standards for this unit (aka - How You will be Assessed!)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Types of Data and Their Sources EQ: What are some differences between the two main types of data and their sources?</vt:lpstr>
      <vt:lpstr>Combined Practice – LHS of INB</vt:lpstr>
      <vt:lpstr>Types of Data and Their Sources EQ: What are some differences between the two main types of data and their sources?</vt:lpstr>
      <vt:lpstr>Examples of primary sources:</vt:lpstr>
      <vt:lpstr>Examples of primary sources:</vt:lpstr>
      <vt:lpstr>Examples of primary sources:</vt:lpstr>
      <vt:lpstr>Examples of primary sources:</vt:lpstr>
      <vt:lpstr>Examples of primary sources:</vt:lpstr>
      <vt:lpstr>Examples of primary sources:</vt:lpstr>
      <vt:lpstr>Examples of primary sources:</vt:lpstr>
      <vt:lpstr>What are secondary sources?</vt:lpstr>
      <vt:lpstr>Examples of secondary sources:</vt:lpstr>
      <vt:lpstr>Examples of secondary sources:</vt:lpstr>
      <vt:lpstr>Primary Vs Secondary Challenge!!  </vt:lpstr>
      <vt:lpstr>Source 1</vt:lpstr>
      <vt:lpstr>The answer is…</vt:lpstr>
      <vt:lpstr>Source 2</vt:lpstr>
      <vt:lpstr>The answer is…</vt:lpstr>
      <vt:lpstr>Source 3</vt:lpstr>
      <vt:lpstr>The answer is…</vt:lpstr>
      <vt:lpstr>Source 4</vt:lpstr>
      <vt:lpstr>The answer is…</vt:lpstr>
      <vt:lpstr>Source 5</vt:lpstr>
      <vt:lpstr>The answer is…</vt:lpstr>
      <vt:lpstr>Source 6</vt:lpstr>
      <vt:lpstr>The answer is…</vt:lpstr>
      <vt:lpstr>Source 7</vt:lpstr>
      <vt:lpstr>The answer is…</vt:lpstr>
      <vt:lpstr>Source 9</vt:lpstr>
      <vt:lpstr>The answer is…</vt:lpstr>
      <vt:lpstr>Source 10</vt:lpstr>
      <vt:lpstr>The answer is…</vt:lpstr>
      <vt:lpstr>Types of Data and Their Sources EQ: What are some differences between the two main types of data and their sources?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2012-09-21T18:31:34Z</dcterms:created>
  <dcterms:modified xsi:type="dcterms:W3CDTF">2018-07-24T06:39:37Z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